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layfair Display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Pēteris Račinski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layfairDispl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layfairDispl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boldItalic.fntdata"/><Relationship Id="rId30" Type="http://schemas.openxmlformats.org/officeDocument/2006/relationships/font" Target="fonts/PlayfairDisplay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5-30T14:38:39.677">
    <p:pos x="6000" y="0"/>
    <p:text>Apakšējais grafiks -- parāda, ka step-wise metrikas ir labākas rekurentajam tīklam</p:text>
  </p:cm>
  <p:cm authorId="0" idx="2" dt="2022-05-30T14:38:21.195">
    <p:pos x="6000" y="100"/>
    <p:text>Augšējais grafiks -- parāda, ka globālās metrikas ir līdzīgas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5-30T13:54:47.945">
    <p:pos x="6000" y="0"/>
    <p:text>Double descent, nejaušības - iespējami izskaidrojumi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Mani sauc … un mans maģistra darbs ir …	; darba vadītājs ir … 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Darbs izstrādāts Elektronikas un Datorzinātņu institūtā, Robotikas un mašīnuztveres laboratorijā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eeaae2dd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eeaae2dd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0072bf42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0072bf42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eeaae2dd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eeaae2dd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eeaae2dd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eeaae2dd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eeaae2dd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eeaae2dd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eeaae2dd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eeaae2dd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eeaae2dd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eeaae2dd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f7068aa6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f7068aa6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0072bf42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0072bf42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eeaae2dd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eeaae2dd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ea9724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ea9724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Darba galvenais mērķis ir izstrādāt PIEEJU darbību apmācībai ar AM!!!! Kā pirmais – motivējošais – uzdevums izvēlēta objekta mešana, jo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Lai sasniegtu mērķi, darba gaitā vispirms bija …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eeaae2dd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eeaae2dd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0072bf42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0072bf42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0072bf42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0072bf42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Kustību uztveres sistēmas AM kontekstā maz pētītas. Piemēros, ko izdevās atrast, lielākais uzsvars bija uz pašu trajektoriju telpiskajiem pārveidojumiem un sarežģīti parametriski modeļi netika apmācīti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Tieši metiena uzdevumi risināti arī iepriekš, bet tieši metiena kustība iekodēta pēc fizikas likumiem speciāli programmētos kontrolleros un mašīnmācīšanās loma bijusi galvenokārt uztveres procesos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ea9724a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ea9724a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Kas ir AM?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Īsi aprakstīt katru galveno izpētes virzienu un attēlu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eeaae2dd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eeaae2dd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Sīkāk par motivējošo uzdevumu.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1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2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3. Risinājumam saskaņā ar darba mērķi jāizmanto kāda no atdarinošās mašīnmācīšanās metodēm, un labākajā gadījumā jābūt pilnībā vai daļēji vispārinamam citu problēmu risināšanai.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eeaae2dd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eeaae2d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Konkrēti izvēlētā pieeja demonstrāciju ierakstam izmanto Optitrack kustību uztveres sistēmu.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Tajā ķermeņiem piestiprināti atstarojoši marķieri, kuru telpiskā pozīcija tiek izsekota ar vairākām kamerām.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Šī pieeja pārspēj virtuālo realitāti un citas ar simulācijas vidi saistītas metodes, jo nav nepieciešams sagatavot simulāciju katram uzdevumam.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Video datu izmantošana tiešā veidā būtu lētāka aprīkojuma izmaksu ziņā, taču tad nepieciešams apmācīt jau daudz sarežģītākus modeļus.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Modeļu darbības princips parādīts blokshēmā ekrāna labajā augšējā stūrī. Modelis ievadā saņem pozas novērojumu un paredz robota pozu nākamajā laika solī.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Šāds modelis principā var darboties arī ar novērojumiem no vides, taču darba ietvaros trajektorijas iegūtas, vienkārši secīgi izsaucot modeli uz iepriekšējo ģenerēto vērtību.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Priekšrocības šādai pozu laikrindas pieejai ir ..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Trūkums ir .. . Attēlā var redzēt, kā pozu laikrinda apraksta robota trajektoriju laikā un telpā.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Darba gaitā apmācīti daudzi modeļi, kas pieder divām galvenajām arhitektūrām – klasiskais dziļais neironu tīkls (jeb feedforward) un rekurentais.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eeaae2dd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eeaae2dd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Detalizētāk par katru procesa soli.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Aprakstīt optitrack būri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Aprakstīt izveidotos darbarīkus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Aprakstīt motive software un ķermeņu definīcijas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lv"/>
              <a:t>Aprakstīt metienu ierakstīšanas procedūru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	PIEMINĒT FAKTU, KA IZMANTOJU MARĶĒJUMU UZ GRĪDAS, LAI ATŠĶIRTU DEMONSTRĀCIJAS SĀKUMU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eeaae2dd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eeaae2dd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eeaae2dd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eeaae2dd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0" y="4835700"/>
            <a:ext cx="340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 sz="800">
                <a:latin typeface="Playfair Display"/>
                <a:ea typeface="Playfair Display"/>
                <a:cs typeface="Playfair Display"/>
                <a:sym typeface="Playfair Display"/>
              </a:rPr>
              <a:t>Atdarinošās mašīnmācīšanās pielietojums robotikā</a:t>
            </a:r>
            <a:endParaRPr sz="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lv" sz="4820"/>
              <a:t>Atdarinošās mašīnmācīšanās pielietojums robotikā</a:t>
            </a:r>
            <a:endParaRPr sz="482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Maģistra darbs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Autors: Pēteris Račinskis, pr20015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Darba vadītājs: Dr. sc. comp. Modris Greitāns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450" y="4128449"/>
            <a:ext cx="3388048" cy="89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9925" y="4284075"/>
            <a:ext cx="2367700" cy="78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Priekšapstrāde – apvienotais datu korpuss</a:t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579725" y="2215050"/>
            <a:ext cx="1533000" cy="71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Normalizācija pret metiena sākumu</a:t>
            </a:r>
            <a:endParaRPr sz="1000"/>
          </a:p>
        </p:txBody>
      </p:sp>
      <p:sp>
        <p:nvSpPr>
          <p:cNvPr id="165" name="Google Shape;165;p22"/>
          <p:cNvSpPr/>
          <p:nvPr/>
        </p:nvSpPr>
        <p:spPr>
          <a:xfrm>
            <a:off x="2338775" y="2215050"/>
            <a:ext cx="1533000" cy="71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Stāvokļu pāreju konstruēšana, kombinācija</a:t>
            </a:r>
            <a:endParaRPr sz="1000"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2940" l="2122" r="1417" t="0"/>
          <a:stretch/>
        </p:blipFill>
        <p:spPr>
          <a:xfrm>
            <a:off x="4203125" y="1144925"/>
            <a:ext cx="4783801" cy="28536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2"/>
          <p:cNvCxnSpPr>
            <a:endCxn id="164" idx="1"/>
          </p:cNvCxnSpPr>
          <p:nvPr/>
        </p:nvCxnSpPr>
        <p:spPr>
          <a:xfrm>
            <a:off x="107825" y="2571750"/>
            <a:ext cx="47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2"/>
          <p:cNvCxnSpPr>
            <a:stCxn id="164" idx="3"/>
            <a:endCxn id="165" idx="1"/>
          </p:cNvCxnSpPr>
          <p:nvPr/>
        </p:nvCxnSpPr>
        <p:spPr>
          <a:xfrm>
            <a:off x="2112725" y="2571750"/>
            <a:ext cx="22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22"/>
          <p:cNvCxnSpPr>
            <a:stCxn id="165" idx="3"/>
            <a:endCxn id="166" idx="1"/>
          </p:cNvCxnSpPr>
          <p:nvPr/>
        </p:nvCxnSpPr>
        <p:spPr>
          <a:xfrm>
            <a:off x="3871775" y="2571750"/>
            <a:ext cx="33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4203125" y="4041825"/>
            <a:ext cx="467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Grafikā: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Augšējā līkne – demonstrāciju x koordināte novērojumos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Apakšējā līkne – piekārtotā ekstrapolētā mērķa x koordināte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Visas demonstrācijas saliktas pēc kārtas, tāpēc arguments vairs nav laiks.</a:t>
            </a:r>
            <a:endParaRPr i="1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Datu kopas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Kopā – ap 150 demonstrācijām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Pirmā datu kopa – kombinēta no vairākām ierakstīšanas epizodēm, ~110 demonstrācijas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Metieni ar “lielāku vēzienu” – pārkāpj fiziskā robota darba zonu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Lielāka dispersija mērķa koordinātēs (</a:t>
            </a:r>
            <a:r>
              <a:rPr lang="lv"/>
              <a:t>1.5-3.5m)</a:t>
            </a:r>
            <a:r>
              <a:rPr lang="lv"/>
              <a:t>, sākuma orientācijā (+-90°)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Otrā datu kopa – 45 demonstrācijas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Metieni jau pielāgoti robota iespējām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Mazāka izkliede orientācijā </a:t>
            </a:r>
            <a:r>
              <a:rPr lang="lv"/>
              <a:t>(+-30°)</a:t>
            </a:r>
            <a:r>
              <a:rPr lang="lv"/>
              <a:t>, mērķa koordinātēs (</a:t>
            </a:r>
            <a:r>
              <a:rPr lang="lv"/>
              <a:t>1.5-2m)</a:t>
            </a:r>
            <a:endParaRPr/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Modeļi – feedforward</a:t>
            </a:r>
            <a:endParaRPr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311700" y="1234075"/>
            <a:ext cx="4267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2 slēptie slāņi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ReLU aktivācijas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128, 256, 512, 1024 perceptroni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Versijas ar un bez laika signāliem ievadā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3527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Modeļi – RNN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311700" y="1234075"/>
            <a:ext cx="42672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GRU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Pārspēj LSTM pie nelielām datu kopām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128, 256, 512</a:t>
            </a:r>
            <a:r>
              <a:rPr lang="lv"/>
              <a:t> perceptroni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199" cy="3069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Novērtējumu metodika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1234075"/>
            <a:ext cx="5006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Gadījuma sākuma stāvokļi – kvalitatīviem novērtējumiem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Mērķa koordinātes – izlase no sadalījuma, kas atbilst treniņa kopai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Sākuma orientācija – “neitrāla” pēc datu kopas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Ģenerēto trajektoriju salīdzināšana ar demonstrāciju datu kopām – kvantitatīviem novērtējumiem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875" y="747900"/>
            <a:ext cx="351442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Rezultāti – kvalitatīvie novērtējumi</a:t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00" y="1425609"/>
            <a:ext cx="4419599" cy="1599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375" y="1425600"/>
            <a:ext cx="3316429" cy="31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200" y="3060839"/>
            <a:ext cx="4419599" cy="1506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  <p:sp>
        <p:nvSpPr>
          <p:cNvPr id="212" name="Google Shape;212;p27"/>
          <p:cNvSpPr txBox="1"/>
          <p:nvPr/>
        </p:nvSpPr>
        <p:spPr>
          <a:xfrm>
            <a:off x="1683025" y="1020150"/>
            <a:ext cx="220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200"/>
              <a:t>Virtuālās vizualizācijas vidēs</a:t>
            </a:r>
            <a:endParaRPr i="1" sz="1200"/>
          </a:p>
        </p:txBody>
      </p:sp>
      <p:sp>
        <p:nvSpPr>
          <p:cNvPr id="213" name="Google Shape;213;p27"/>
          <p:cNvSpPr txBox="1"/>
          <p:nvPr/>
        </p:nvSpPr>
        <p:spPr>
          <a:xfrm>
            <a:off x="5872088" y="1017725"/>
            <a:ext cx="18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200"/>
              <a:t>Uz fiziskas aparatūras</a:t>
            </a:r>
            <a:endParaRPr i="1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Rezultāti – kvantitatīvie novērtējumi</a:t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Salīdzināšana – ar treniņa un testa datu kopām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Pirmais stāvoklis no demonstrācijas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Mēra atšķirības starp ģenerēto trajektoriju un piemēru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Datu kopu līdzības novērtējumi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Kosinusu līdzība, Pīrsona korelācijas koeficients, Eiklīda, Manhetenas distances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Nobīdes laika soļa ietvaros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Pozīcijas, rotācijas kļūda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Atlaišanas signāla kategoriskā kļūda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4">
            <a:alphaModFix/>
          </a:blip>
          <a:srcRect b="0" l="0" r="51983" t="0"/>
          <a:stretch/>
        </p:blipFill>
        <p:spPr>
          <a:xfrm>
            <a:off x="5812150" y="518350"/>
            <a:ext cx="2682675" cy="41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6058238" y="320375"/>
            <a:ext cx="251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Kosinusu līdzība – klasiskais un RNN</a:t>
            </a:r>
            <a:endParaRPr i="1" sz="1000"/>
          </a:p>
        </p:txBody>
      </p:sp>
      <p:sp>
        <p:nvSpPr>
          <p:cNvPr id="223" name="Google Shape;223;p28"/>
          <p:cNvSpPr txBox="1"/>
          <p:nvPr/>
        </p:nvSpPr>
        <p:spPr>
          <a:xfrm>
            <a:off x="6058238" y="4708450"/>
            <a:ext cx="251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Vidējā pozīcijas kļūda katrā laika solī</a:t>
            </a:r>
            <a:r>
              <a:rPr i="1" lang="lv" sz="1000"/>
              <a:t> – klasiskais un RNN</a:t>
            </a:r>
            <a:endParaRPr i="1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Rezultāti – kvantitatīvie novērtējumi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Metiena precizitātes novērtējums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Ekstrapolē mērķa koordinātes no aprēķinātā ātruma vektora palaišanas brīdī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Aptuvens novērtējums – satvērējmehānisma dinamika netiek ņemta vērā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Labākais modelis – viens no klasiskajiem tīkliem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Neliela datu kopa (40 demonstrācijas treniņa kopā, 5 validācijai)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Atšķirība – ap 2cm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850" y="1572675"/>
            <a:ext cx="3543450" cy="2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5978300" y="1150413"/>
            <a:ext cx="251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Labākais sasniegtais metiena kļūdas novērtējums – klasiskais un RNN</a:t>
            </a:r>
            <a:endParaRPr i="1"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Rezultāti – kvantitatīvie novērtējumi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311700" y="1234075"/>
            <a:ext cx="42603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Klasiskajam neironu tīklam – izteikti labāki rezultāti pie mazākiem modeļiem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RNN – viennozīmīga rezultātu sakarība ar modeļa izmēriem nav novērota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lv"/>
              <a:t>Double descent</a:t>
            </a:r>
            <a:r>
              <a:rPr lang="lv"/>
              <a:t>? Nejaušības metiena novērtējumā?</a:t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4">
            <a:alphaModFix/>
          </a:blip>
          <a:srcRect b="0" l="0" r="51402" t="50612"/>
          <a:stretch/>
        </p:blipFill>
        <p:spPr>
          <a:xfrm>
            <a:off x="5593725" y="598728"/>
            <a:ext cx="2746525" cy="20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 rotWithShape="1">
          <a:blip r:embed="rId5">
            <a:alphaModFix/>
          </a:blip>
          <a:srcRect b="48022" l="48699" r="0" t="0"/>
          <a:stretch/>
        </p:blipFill>
        <p:spPr>
          <a:xfrm>
            <a:off x="5593725" y="2651675"/>
            <a:ext cx="2800419" cy="21280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  <p:sp>
        <p:nvSpPr>
          <p:cNvPr id="242" name="Google Shape;242;p30"/>
          <p:cNvSpPr txBox="1"/>
          <p:nvPr/>
        </p:nvSpPr>
        <p:spPr>
          <a:xfrm>
            <a:off x="5485540" y="224600"/>
            <a:ext cx="30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Labākais sasniegtais metiena kļūdas novērtējums pēc parametru skaita – klasiskais</a:t>
            </a:r>
            <a:endParaRPr i="1" sz="1000"/>
          </a:p>
        </p:txBody>
      </p:sp>
      <p:sp>
        <p:nvSpPr>
          <p:cNvPr id="243" name="Google Shape;243;p30"/>
          <p:cNvSpPr txBox="1"/>
          <p:nvPr/>
        </p:nvSpPr>
        <p:spPr>
          <a:xfrm>
            <a:off x="5485540" y="4639250"/>
            <a:ext cx="301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Labākais sasniegtais metiena kļūdas novērtējums pēc parametru skaita – RNN</a:t>
            </a:r>
            <a:endParaRPr i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Secinājumi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AM metodes ir izmantojamas industriālā robota darbības izpildes apmācībā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Izvēlētā datu ieguves un modeļu apmācības pieeja spēj atrisināt konkrēto uzdevumu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Izstrādātās kustību uztveres datu ieguves metodes ir izmantojamas arī citos uzdevumos ar atbilstošiem pielāgojumiem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Rekurentais tīkls uzrāda labākus rezultātus dažādos statistiskos tuvības novērtējumos, taču nav pārliecinoši labāks pēc novērtētās metiena precizitātes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Iespējams – nepieciešami tālāki pētījumi ar lielākām datu kopām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Virzieni tālākiem pētījumiem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Datu ieguves procesa pielāgošana citiem uzdevumiem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GAN-balstīti modeļi – vai tie pārspēj rekurentos?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Precīzas laika parametrizācijas izstrāde telpiskām trajektorijām</a:t>
            </a:r>
            <a:endParaRPr/>
          </a:p>
        </p:txBody>
      </p: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Darba mērķis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Izstrādāt pieeju industriālā robota darbību izpildes apmācībai ar atdarinošo mašīnmācīšanos (AM)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Motivējošais uzdevums – objekta mešana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No robota vadības puses – pietiekami netriviāli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Ir intuitīvi novērtējami rezultāti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Darba gaitā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Jāidentificē galvenie virzieni nozares pētniecībā, sasniegumi tajos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Jānovērtē zināmo pieeju piemērotība uzdevumam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Jāizstrādā risinājuma prototips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Jāveic veiktspējas novērtējumi</a:t>
            </a:r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Paldies par uzmanību!</a:t>
            </a:r>
            <a:endParaRPr/>
          </a:p>
        </p:txBody>
      </p:sp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Atbilde recenzentam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lv"/>
              <a:t>Metiens ir triviāls uzdevums – nav nepieciešms modelēt visu robota trajektoriju, pietiek zināt ātruma vektoru un pozīciju palaišanas brīdī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Uzdevums ir izvēlēts galvenokārt tāpēc, ka ir piemērots AM metožu izstrādei un novērtēšanai.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Viegli novērtēt sasniegtos rezultātus no intuitīva viedokļa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Neietverot modelī fizikālās vides dinamiku – netriviāls</a:t>
            </a:r>
            <a:endParaRPr/>
          </a:p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Darba novitāte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AM kontekstā iepriekš tieši šis motivējošais uzdevums – objektu mešana – nav pētīts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Iepriekš ar kustību uztveri saistītie AM pētījumi – pie citām modeļu arhitektūrām, robotu kontrolleru paveidiem (dynamic motion primitives, klasterizācija un kaimiņu metodes)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Citi risinājumi metienu realizācijai – </a:t>
            </a:r>
            <a:r>
              <a:rPr i="1" lang="lv"/>
              <a:t>reinforcement learning</a:t>
            </a:r>
            <a:r>
              <a:rPr lang="lv"/>
              <a:t>, </a:t>
            </a:r>
            <a:r>
              <a:rPr i="1" lang="lv"/>
              <a:t>model-based</a:t>
            </a:r>
            <a:r>
              <a:rPr lang="lv"/>
              <a:t> metiena izpilde, lielāks uzsvars uz mašīnuztveri (</a:t>
            </a:r>
            <a:r>
              <a:rPr i="1" lang="lv"/>
              <a:t>TossingBot</a:t>
            </a:r>
            <a:r>
              <a:rPr lang="lv"/>
              <a:t>)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>
                <a:latin typeface="Playfair Display"/>
                <a:ea typeface="Playfair Display"/>
                <a:cs typeface="Playfair Display"/>
                <a:sym typeface="Playfair Display"/>
              </a:rPr>
              <a:t>‹#›</a:t>
            </a:fld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Atdarinošā mašīnmācīšanās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34075"/>
            <a:ext cx="5175600" cy="16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Atdarinošā mašīnmācīšanās – mācīšanās no piemēriem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Treniņa kopa – demonstrācijas, ko radījis “eksperts” (cilvēks vai cits modelis)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Galvenie izpētes virzieni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Trajektoriju kopēšana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lv"/>
              <a:t>Trajektorija – konfigurāciju telpā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Novērojumu iegūšana, interpretācija, papildināšana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Atdarināšana un adaptācija, vispārināšana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50" y="2885075"/>
            <a:ext cx="1841124" cy="17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475" y="3199711"/>
            <a:ext cx="4949300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875" y="1291288"/>
            <a:ext cx="3290275" cy="15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38350" y="2857325"/>
            <a:ext cx="34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 sz="600"/>
              <a:t>[1]</a:t>
            </a:r>
            <a:endParaRPr sz="600"/>
          </a:p>
        </p:txBody>
      </p:sp>
      <p:sp>
        <p:nvSpPr>
          <p:cNvPr id="88" name="Google Shape;88;p16"/>
          <p:cNvSpPr txBox="1"/>
          <p:nvPr/>
        </p:nvSpPr>
        <p:spPr>
          <a:xfrm>
            <a:off x="0" y="4595125"/>
            <a:ext cx="58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 sz="400">
                <a:solidFill>
                  <a:schemeClr val="dk1"/>
                </a:solidFill>
              </a:rPr>
              <a:t>[1] Dean A Pomerleau. Alvinn: An autonomous land vehicle in a neural network. Tech.rep. CARNEGIE-MELLON UNIV PITTSBURGH PA ARTIFICIAL INTELLIGENCE and PSYCHOLOGY . . ., 1989.</a:t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 sz="400"/>
              <a:t>[2] Jonatan S Dyrstad et al. “Teaching a robot to grasp real fish by imitation learning from a human supervisor in virtual reality”. In: 2018 IEEE/RSJ International Conference on Intelligent Robots and Systems (IROS). IEEE. 2018, pp. 7185–7192.</a:t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 sz="400"/>
              <a:t>[3] </a:t>
            </a:r>
            <a:r>
              <a:rPr lang="lv" sz="400">
                <a:solidFill>
                  <a:schemeClr val="dk1"/>
                </a:solidFill>
              </a:rPr>
              <a:t>Scott Reed et al. “A Generalist Agent”. In: arXiv preprint arXiv:2205.06175 (2022)</a:t>
            </a:r>
            <a:endParaRPr sz="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9" name="Google Shape;89;p16"/>
          <p:cNvSpPr txBox="1"/>
          <p:nvPr/>
        </p:nvSpPr>
        <p:spPr>
          <a:xfrm>
            <a:off x="3443075" y="2993075"/>
            <a:ext cx="34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 sz="600"/>
              <a:t>[2]</a:t>
            </a:r>
            <a:endParaRPr sz="600"/>
          </a:p>
        </p:txBody>
      </p:sp>
      <p:sp>
        <p:nvSpPr>
          <p:cNvPr id="90" name="Google Shape;90;p16"/>
          <p:cNvSpPr txBox="1"/>
          <p:nvPr/>
        </p:nvSpPr>
        <p:spPr>
          <a:xfrm>
            <a:off x="5432050" y="1120250"/>
            <a:ext cx="340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 sz="600"/>
              <a:t>[3]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Motivējošais uzdevums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34075"/>
            <a:ext cx="44127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Potenciāls industriālā robota pielietojums šķirošanas darbībās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R</a:t>
            </a:r>
            <a:r>
              <a:rPr lang="lv" sz="1400"/>
              <a:t>obota darba zonas</a:t>
            </a:r>
            <a:r>
              <a:rPr lang="lv"/>
              <a:t> palielināšana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M</a:t>
            </a:r>
            <a:r>
              <a:rPr lang="lv" sz="1400"/>
              <a:t>azāki cikla laiki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Pudeles mešana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Sākumā: robots ir jau satvēris pudeli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Gala stāvoklis: pudele nogādāta tvertnē ar metienu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lv"/>
              <a:t>Paņēmieni – atdarinošā mācīšanās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lv"/>
              <a:t>Jānovērtē AM piemērotība šim un citiem uzdevumiem – demonstrāciju ieguvi, datu priekšapstrādi, modeļus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950188"/>
            <a:ext cx="403369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Izvēlētā pieeja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234075"/>
            <a:ext cx="6029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Demonstrāciju iegūšanai izvēlētā metode – </a:t>
            </a:r>
            <a:r>
              <a:rPr i="1" lang="lv"/>
              <a:t>Optitrack</a:t>
            </a:r>
            <a:r>
              <a:rPr lang="lv"/>
              <a:t> kustību uztveres sistēma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Izseko ķermeņus ar marķieriem – iegūst ķermeņa pozu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Priekšapstrādes prasības – mazāk nekā video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Nav nepieciešama simulācijas vide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Modeļa forma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Ievaddati – pozas novērojumi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Izvaddati – poza nākamajā laika solī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Priekšrocības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lv"/>
              <a:t>Nav jāpārnes kinemātika uz dinamiku un otrādi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lv"/>
              <a:t>Nav jāmodelē robota konfigurāciju telpa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Trūkumi – sarežģītāka pārnese uz robota kontrolleri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lv"/>
              <a:t>Modeļu arhitektūras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Feedforward – s(t+1) = f(s(t))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lv"/>
              <a:t>RNN – s(t+1) = f(s(t), s(t-1),...)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49894" r="0" t="0"/>
          <a:stretch/>
        </p:blipFill>
        <p:spPr>
          <a:xfrm>
            <a:off x="6516788" y="3151134"/>
            <a:ext cx="2206848" cy="159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864" y="524025"/>
            <a:ext cx="2382764" cy="2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Demonstrāciju ierakstīšana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25" y="3034049"/>
            <a:ext cx="7613952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575" y="1170125"/>
            <a:ext cx="4814838" cy="171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Priekšapstrāde – vienas demonstrācijas iegūšana</a:t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3003100" y="1491425"/>
            <a:ext cx="1533000" cy="7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Laika reparametrizācija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t=(0.00,0.01,0.02,…)</a:t>
            </a:r>
            <a:endParaRPr sz="1000"/>
          </a:p>
        </p:txBody>
      </p:sp>
      <p:sp>
        <p:nvSpPr>
          <p:cNvPr id="122" name="Google Shape;122;p20"/>
          <p:cNvSpPr/>
          <p:nvPr/>
        </p:nvSpPr>
        <p:spPr>
          <a:xfrm>
            <a:off x="4706025" y="1491425"/>
            <a:ext cx="1533000" cy="7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Atsevišķu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demonstrāciju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atdalīšana</a:t>
            </a:r>
            <a:endParaRPr sz="1000"/>
          </a:p>
        </p:txBody>
      </p:sp>
      <p:sp>
        <p:nvSpPr>
          <p:cNvPr id="123" name="Google Shape;123;p20"/>
          <p:cNvSpPr/>
          <p:nvPr/>
        </p:nvSpPr>
        <p:spPr>
          <a:xfrm>
            <a:off x="1659575" y="3629950"/>
            <a:ext cx="1533000" cy="7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Gludināšana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(</a:t>
            </a:r>
            <a:r>
              <a:rPr i="1" lang="lv" sz="1000"/>
              <a:t>rolling average</a:t>
            </a:r>
            <a:r>
              <a:rPr lang="lv" sz="1000"/>
              <a:t>)</a:t>
            </a:r>
            <a:endParaRPr sz="1000"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1477" r="0" t="0"/>
          <a:stretch/>
        </p:blipFill>
        <p:spPr>
          <a:xfrm>
            <a:off x="282350" y="1066650"/>
            <a:ext cx="2550825" cy="155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0" l="2562" r="0" t="0"/>
          <a:stretch/>
        </p:blipFill>
        <p:spPr>
          <a:xfrm>
            <a:off x="6475400" y="1055350"/>
            <a:ext cx="2522675" cy="15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3866025" y="3300250"/>
            <a:ext cx="1533000" cy="1364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Kritisko punktu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noteikšana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(kustības sākums, atlaišana, brīvā kritiena sākums, brīvā kritiena beigas)</a:t>
            </a:r>
            <a:endParaRPr sz="1000"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5">
            <a:alphaModFix/>
          </a:blip>
          <a:srcRect b="0" l="2893" r="0" t="0"/>
          <a:stretch/>
        </p:blipFill>
        <p:spPr>
          <a:xfrm>
            <a:off x="6408950" y="3175050"/>
            <a:ext cx="2589126" cy="161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0"/>
          <p:cNvCxnSpPr>
            <a:stCxn id="124" idx="3"/>
            <a:endCxn id="121" idx="1"/>
          </p:cNvCxnSpPr>
          <p:nvPr/>
        </p:nvCxnSpPr>
        <p:spPr>
          <a:xfrm>
            <a:off x="2833175" y="1843938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0"/>
          <p:cNvCxnSpPr>
            <a:stCxn id="121" idx="3"/>
            <a:endCxn id="122" idx="1"/>
          </p:cNvCxnSpPr>
          <p:nvPr/>
        </p:nvCxnSpPr>
        <p:spPr>
          <a:xfrm>
            <a:off x="4536100" y="1843925"/>
            <a:ext cx="1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0"/>
          <p:cNvCxnSpPr>
            <a:stCxn id="122" idx="3"/>
            <a:endCxn id="125" idx="1"/>
          </p:cNvCxnSpPr>
          <p:nvPr/>
        </p:nvCxnSpPr>
        <p:spPr>
          <a:xfrm>
            <a:off x="6239025" y="1843925"/>
            <a:ext cx="236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20"/>
          <p:cNvCxnSpPr>
            <a:endCxn id="123" idx="0"/>
          </p:cNvCxnSpPr>
          <p:nvPr/>
        </p:nvCxnSpPr>
        <p:spPr>
          <a:xfrm flipH="1">
            <a:off x="2426075" y="2878450"/>
            <a:ext cx="3600" cy="7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0"/>
          <p:cNvSpPr/>
          <p:nvPr/>
        </p:nvSpPr>
        <p:spPr>
          <a:xfrm>
            <a:off x="2429825" y="2634200"/>
            <a:ext cx="5342200" cy="652875"/>
          </a:xfrm>
          <a:custGeom>
            <a:rect b="b" l="l" r="r" t="t"/>
            <a:pathLst>
              <a:path extrusionOk="0" h="26115" w="213688">
                <a:moveTo>
                  <a:pt x="213688" y="0"/>
                </a:moveTo>
                <a:lnTo>
                  <a:pt x="213688" y="9765"/>
                </a:lnTo>
                <a:lnTo>
                  <a:pt x="0" y="9765"/>
                </a:lnTo>
                <a:lnTo>
                  <a:pt x="0" y="26115"/>
                </a:ln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33" name="Google Shape;133;p20"/>
          <p:cNvCxnSpPr>
            <a:stCxn id="123" idx="3"/>
            <a:endCxn id="126" idx="1"/>
          </p:cNvCxnSpPr>
          <p:nvPr/>
        </p:nvCxnSpPr>
        <p:spPr>
          <a:xfrm>
            <a:off x="3192575" y="3982450"/>
            <a:ext cx="67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20"/>
          <p:cNvCxnSpPr>
            <a:endCxn id="127" idx="1"/>
          </p:cNvCxnSpPr>
          <p:nvPr/>
        </p:nvCxnSpPr>
        <p:spPr>
          <a:xfrm>
            <a:off x="5476250" y="3982450"/>
            <a:ext cx="93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244050" y="2768700"/>
            <a:ext cx="204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Grafikos: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Horizontāli – laiks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Vertikāli – efektora x koordināte</a:t>
            </a:r>
            <a:endParaRPr i="1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v"/>
              <a:t>Priekšapstrāde – mērķa koordinātes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03" y="1170123"/>
            <a:ext cx="2666347" cy="16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/>
          <p:nvPr/>
        </p:nvSpPr>
        <p:spPr>
          <a:xfrm>
            <a:off x="795475" y="3228350"/>
            <a:ext cx="1533000" cy="71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v" sz="1000"/>
              <a:t>Mērķa koordināšu ekstrapolācija</a:t>
            </a:r>
            <a:endParaRPr sz="1000"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550" y="1170125"/>
            <a:ext cx="5751050" cy="35136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1"/>
          <p:cNvCxnSpPr>
            <a:stCxn id="142" idx="2"/>
            <a:endCxn id="143" idx="0"/>
          </p:cNvCxnSpPr>
          <p:nvPr/>
        </p:nvCxnSpPr>
        <p:spPr>
          <a:xfrm>
            <a:off x="1561976" y="2784923"/>
            <a:ext cx="0" cy="4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1"/>
          <p:cNvCxnSpPr>
            <a:stCxn id="143" idx="3"/>
          </p:cNvCxnSpPr>
          <p:nvPr/>
        </p:nvCxnSpPr>
        <p:spPr>
          <a:xfrm>
            <a:off x="2328475" y="3585050"/>
            <a:ext cx="9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v"/>
              <a:t>‹#›</a:t>
            </a:fld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5825850" y="611975"/>
            <a:ext cx="17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Pudeles reālā z koordināte</a:t>
            </a:r>
            <a:endParaRPr i="1" sz="1000"/>
          </a:p>
        </p:txBody>
      </p:sp>
      <p:sp>
        <p:nvSpPr>
          <p:cNvPr id="149" name="Google Shape;149;p21"/>
          <p:cNvSpPr txBox="1"/>
          <p:nvPr/>
        </p:nvSpPr>
        <p:spPr>
          <a:xfrm>
            <a:off x="6826350" y="1249800"/>
            <a:ext cx="21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Krustpunkts ar “grīdu”</a:t>
            </a:r>
            <a:endParaRPr i="1" sz="1000"/>
          </a:p>
        </p:txBody>
      </p:sp>
      <p:sp>
        <p:nvSpPr>
          <p:cNvPr id="150" name="Google Shape;150;p21"/>
          <p:cNvSpPr txBox="1"/>
          <p:nvPr/>
        </p:nvSpPr>
        <p:spPr>
          <a:xfrm>
            <a:off x="6596750" y="886175"/>
            <a:ext cx="21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z koordinātes regresijas līkne</a:t>
            </a:r>
            <a:endParaRPr i="1" sz="1000"/>
          </a:p>
        </p:txBody>
      </p:sp>
      <p:sp>
        <p:nvSpPr>
          <p:cNvPr id="151" name="Google Shape;151;p21"/>
          <p:cNvSpPr txBox="1"/>
          <p:nvPr/>
        </p:nvSpPr>
        <p:spPr>
          <a:xfrm>
            <a:off x="6479375" y="4804800"/>
            <a:ext cx="219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Atbilstošā ekstrapolētā x koordināte</a:t>
            </a:r>
            <a:endParaRPr i="1" sz="1000"/>
          </a:p>
        </p:txBody>
      </p:sp>
      <p:cxnSp>
        <p:nvCxnSpPr>
          <p:cNvPr id="152" name="Google Shape;152;p21"/>
          <p:cNvCxnSpPr/>
          <p:nvPr/>
        </p:nvCxnSpPr>
        <p:spPr>
          <a:xfrm flipH="1">
            <a:off x="6192275" y="893325"/>
            <a:ext cx="160800" cy="6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1"/>
          <p:cNvCxnSpPr/>
          <p:nvPr/>
        </p:nvCxnSpPr>
        <p:spPr>
          <a:xfrm flipH="1">
            <a:off x="6281000" y="1143000"/>
            <a:ext cx="405000" cy="7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/>
          <p:nvPr/>
        </p:nvCxnSpPr>
        <p:spPr>
          <a:xfrm flipH="1">
            <a:off x="6414100" y="1592425"/>
            <a:ext cx="638100" cy="63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1"/>
          <p:cNvCxnSpPr/>
          <p:nvPr/>
        </p:nvCxnSpPr>
        <p:spPr>
          <a:xfrm rot="10800000">
            <a:off x="6408500" y="4544350"/>
            <a:ext cx="871200" cy="2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1"/>
          <p:cNvSpPr txBox="1"/>
          <p:nvPr/>
        </p:nvSpPr>
        <p:spPr>
          <a:xfrm>
            <a:off x="2509225" y="4013950"/>
            <a:ext cx="244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lv" sz="1000"/>
              <a:t>Brīvā kritiena posma sākums, beigas</a:t>
            </a:r>
            <a:endParaRPr i="1" sz="1000"/>
          </a:p>
        </p:txBody>
      </p:sp>
      <p:cxnSp>
        <p:nvCxnSpPr>
          <p:cNvPr id="157" name="Google Shape;157;p21"/>
          <p:cNvCxnSpPr/>
          <p:nvPr/>
        </p:nvCxnSpPr>
        <p:spPr>
          <a:xfrm flipH="1" rot="10800000">
            <a:off x="4128125" y="2901300"/>
            <a:ext cx="1425900" cy="10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1"/>
          <p:cNvCxnSpPr/>
          <p:nvPr/>
        </p:nvCxnSpPr>
        <p:spPr>
          <a:xfrm flipH="1" rot="10800000">
            <a:off x="4266825" y="3422975"/>
            <a:ext cx="1609200" cy="5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